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5" r:id="rId10"/>
    <p:sldId id="264" r:id="rId11"/>
    <p:sldId id="266" r:id="rId12"/>
    <p:sldId id="268" r:id="rId13"/>
    <p:sldId id="269" r:id="rId14"/>
    <p:sldId id="270" r:id="rId15"/>
    <p:sldId id="267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636B862B-F9ED-4D11-8B83-E33A4BB026B7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462E5B3-CAEE-4B12-A0AD-33C7B786ED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B862B-F9ED-4D11-8B83-E33A4BB026B7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2E5B3-CAEE-4B12-A0AD-33C7B786ED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636B862B-F9ED-4D11-8B83-E33A4BB026B7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3462E5B3-CAEE-4B12-A0AD-33C7B786ED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B862B-F9ED-4D11-8B83-E33A4BB026B7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462E5B3-CAEE-4B12-A0AD-33C7B786ED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B862B-F9ED-4D11-8B83-E33A4BB026B7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3462E5B3-CAEE-4B12-A0AD-33C7B786ED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636B862B-F9ED-4D11-8B83-E33A4BB026B7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3462E5B3-CAEE-4B12-A0AD-33C7B786ED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636B862B-F9ED-4D11-8B83-E33A4BB026B7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3462E5B3-CAEE-4B12-A0AD-33C7B786ED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B862B-F9ED-4D11-8B83-E33A4BB026B7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462E5B3-CAEE-4B12-A0AD-33C7B786ED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B862B-F9ED-4D11-8B83-E33A4BB026B7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462E5B3-CAEE-4B12-A0AD-33C7B786ED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B862B-F9ED-4D11-8B83-E33A4BB026B7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462E5B3-CAEE-4B12-A0AD-33C7B786ED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636B862B-F9ED-4D11-8B83-E33A4BB026B7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3462E5B3-CAEE-4B12-A0AD-33C7B786ED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36B862B-F9ED-4D11-8B83-E33A4BB026B7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462E5B3-CAEE-4B12-A0AD-33C7B786ED9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33600" y="4038600"/>
            <a:ext cx="6705600" cy="1828800"/>
          </a:xfrm>
        </p:spPr>
        <p:txBody>
          <a:bodyPr/>
          <a:lstStyle/>
          <a:p>
            <a:r>
              <a:rPr lang="en-US" dirty="0" smtClean="0"/>
              <a:t>Chapter 8 – Using </a:t>
            </a:r>
            <a:r>
              <a:rPr lang="en-US" dirty="0" err="1" smtClean="0"/>
              <a:t>Doler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Mira p.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Indirect Object Pronouns + </a:t>
            </a:r>
            <a:r>
              <a:rPr lang="en-US" dirty="0" err="1" smtClean="0"/>
              <a:t>doler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Construct this sentence “backwards”</a:t>
            </a:r>
          </a:p>
          <a:p>
            <a:pPr lvl="1"/>
            <a:r>
              <a:rPr lang="en-US" dirty="0" smtClean="0"/>
              <a:t>There are other ways to order the sentence, but use this way for now.</a:t>
            </a:r>
          </a:p>
          <a:p>
            <a:endParaRPr lang="en-US" dirty="0" smtClean="0"/>
          </a:p>
          <a:p>
            <a:r>
              <a:rPr lang="en-US" u="sng" dirty="0" smtClean="0"/>
              <a:t>English</a:t>
            </a:r>
            <a:r>
              <a:rPr lang="en-US" dirty="0" smtClean="0"/>
              <a:t>: My foot hurts.</a:t>
            </a:r>
          </a:p>
          <a:p>
            <a:pPr>
              <a:buNone/>
            </a:pPr>
            <a:endParaRPr lang="en-US" dirty="0" smtClean="0"/>
          </a:p>
          <a:p>
            <a:r>
              <a:rPr lang="en-US" u="sng" dirty="0" smtClean="0"/>
              <a:t>Spanish</a:t>
            </a:r>
            <a:r>
              <a:rPr lang="en-US" dirty="0" smtClean="0"/>
              <a:t>: Me duele el pie.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¡Práctica!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Tell me in Spanish:</a:t>
            </a:r>
          </a:p>
          <a:p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My arms hurt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My throat hurts.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My feet hurt.</a:t>
            </a:r>
          </a:p>
          <a:p>
            <a:pPr marL="514350" indent="-514350">
              <a:buNone/>
            </a:pPr>
            <a:r>
              <a:rPr lang="en-US" dirty="0" smtClean="0"/>
              <a:t>----------------------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Carmen’s hand hurts.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Our throats hurt.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352800" y="2743200"/>
            <a:ext cx="28636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Me </a:t>
            </a:r>
            <a:r>
              <a:rPr lang="en-US" sz="2400" dirty="0" err="1" smtClean="0"/>
              <a:t>duelen</a:t>
            </a:r>
            <a:r>
              <a:rPr lang="en-US" sz="2400" dirty="0" smtClean="0"/>
              <a:t> los </a:t>
            </a:r>
            <a:r>
              <a:rPr lang="en-US" sz="2400" dirty="0" err="1" smtClean="0"/>
              <a:t>brazos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3581400" y="3276600"/>
            <a:ext cx="29728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Me </a:t>
            </a:r>
            <a:r>
              <a:rPr lang="en-US" sz="2400" dirty="0" err="1" smtClean="0"/>
              <a:t>duele</a:t>
            </a:r>
            <a:r>
              <a:rPr lang="en-US" sz="2400" dirty="0" smtClean="0"/>
              <a:t> la </a:t>
            </a:r>
            <a:r>
              <a:rPr lang="en-US" sz="2400" dirty="0" err="1" smtClean="0"/>
              <a:t>garganta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3352800" y="3810000"/>
            <a:ext cx="25268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Me </a:t>
            </a:r>
            <a:r>
              <a:rPr lang="en-US" sz="2400" dirty="0" err="1" smtClean="0"/>
              <a:t>duelen</a:t>
            </a:r>
            <a:r>
              <a:rPr lang="en-US" sz="2400" dirty="0" smtClean="0"/>
              <a:t> los pies.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4572000" y="4876800"/>
            <a:ext cx="36166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A Carmen le </a:t>
            </a:r>
            <a:r>
              <a:rPr lang="en-US" sz="2400" dirty="0" err="1" smtClean="0"/>
              <a:t>duele</a:t>
            </a:r>
            <a:r>
              <a:rPr lang="en-US" sz="2400" dirty="0" smtClean="0"/>
              <a:t> la </a:t>
            </a:r>
            <a:r>
              <a:rPr lang="en-US" sz="2400" dirty="0" err="1" smtClean="0"/>
              <a:t>mano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3733800" y="5410200"/>
            <a:ext cx="33158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Nos</a:t>
            </a:r>
            <a:r>
              <a:rPr lang="en-US" sz="2400" dirty="0" smtClean="0"/>
              <a:t> </a:t>
            </a:r>
            <a:r>
              <a:rPr lang="en-US" sz="2400" dirty="0" err="1" smtClean="0"/>
              <a:t>duelen</a:t>
            </a:r>
            <a:r>
              <a:rPr lang="en-US" sz="2400" dirty="0" smtClean="0"/>
              <a:t> </a:t>
            </a:r>
            <a:r>
              <a:rPr lang="en-US" sz="2400" dirty="0" err="1" smtClean="0"/>
              <a:t>las</a:t>
            </a:r>
            <a:r>
              <a:rPr lang="en-US" sz="2400" dirty="0" smtClean="0"/>
              <a:t> </a:t>
            </a:r>
            <a:r>
              <a:rPr lang="en-US" sz="2400" dirty="0" err="1" smtClean="0"/>
              <a:t>gargantas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latin typeface="Times New Roman"/>
                <a:cs typeface="Times New Roman"/>
              </a:rPr>
              <a:t>¿Qué te </a:t>
            </a:r>
            <a:r>
              <a:rPr lang="en-US" b="1" dirty="0" err="1" smtClean="0">
                <a:latin typeface="Times New Roman"/>
                <a:cs typeface="Times New Roman"/>
              </a:rPr>
              <a:t>pasa</a:t>
            </a:r>
            <a:r>
              <a:rPr lang="en-US" b="1" dirty="0" smtClean="0">
                <a:latin typeface="Times New Roman"/>
                <a:cs typeface="Times New Roman"/>
              </a:rPr>
              <a:t>?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828800" cy="4343400"/>
          </a:xfrm>
        </p:spPr>
        <p:txBody>
          <a:bodyPr>
            <a:normAutofit lnSpcReduction="10000"/>
          </a:bodyPr>
          <a:lstStyle/>
          <a:p>
            <a:r>
              <a:rPr lang="en-US" sz="2000" b="1" dirty="0" err="1" smtClean="0"/>
              <a:t>Yo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tengo</a:t>
            </a:r>
            <a:r>
              <a:rPr lang="en-US" sz="2000" b="1" dirty="0" smtClean="0"/>
              <a:t> dolor de </a:t>
            </a:r>
            <a:r>
              <a:rPr lang="en-US" sz="2000" b="1" dirty="0" err="1" smtClean="0"/>
              <a:t>cabeza</a:t>
            </a:r>
            <a:r>
              <a:rPr lang="en-US" sz="2000" b="1" dirty="0" smtClean="0"/>
              <a:t>.</a:t>
            </a:r>
          </a:p>
          <a:p>
            <a:r>
              <a:rPr lang="en-US" sz="2400" dirty="0" smtClean="0"/>
              <a:t>I have a headache.</a:t>
            </a:r>
          </a:p>
          <a:p>
            <a:endParaRPr lang="en-US" dirty="0" smtClean="0"/>
          </a:p>
          <a:p>
            <a:r>
              <a:rPr lang="en-US" dirty="0" smtClean="0"/>
              <a:t>____________</a:t>
            </a:r>
          </a:p>
          <a:p>
            <a:r>
              <a:rPr lang="en-US" sz="2000" b="1" dirty="0" smtClean="0"/>
              <a:t>Me duele la </a:t>
            </a:r>
            <a:r>
              <a:rPr lang="en-US" sz="2000" b="1" dirty="0" err="1" smtClean="0"/>
              <a:t>cabeza</a:t>
            </a:r>
            <a:r>
              <a:rPr lang="en-US" sz="2000" b="1" dirty="0" smtClean="0"/>
              <a:t>.</a:t>
            </a:r>
          </a:p>
          <a:p>
            <a:r>
              <a:rPr lang="en-US" sz="2400" dirty="0" smtClean="0"/>
              <a:t>My head hurts.</a:t>
            </a:r>
            <a:endParaRPr lang="en-US" sz="24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667000" y="2038159"/>
            <a:ext cx="6096000" cy="38484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/>
                <a:cs typeface="Times New Roman"/>
              </a:rPr>
              <a:t>¿Qué te </a:t>
            </a:r>
            <a:r>
              <a:rPr lang="en-US" b="1" dirty="0" err="1" smtClean="0">
                <a:latin typeface="Times New Roman"/>
                <a:cs typeface="Times New Roman"/>
              </a:rPr>
              <a:t>pasa</a:t>
            </a:r>
            <a:r>
              <a:rPr lang="en-US" b="1" dirty="0" smtClean="0">
                <a:latin typeface="Times New Roman"/>
                <a:cs typeface="Times New Roman"/>
              </a:rPr>
              <a:t>?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905000" cy="4343400"/>
          </a:xfrm>
        </p:spPr>
        <p:txBody>
          <a:bodyPr>
            <a:normAutofit fontScale="92500" lnSpcReduction="20000"/>
          </a:bodyPr>
          <a:lstStyle/>
          <a:p>
            <a:r>
              <a:rPr lang="en-US" sz="2000" b="1" dirty="0" err="1" smtClean="0"/>
              <a:t>Yo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tengo</a:t>
            </a:r>
            <a:r>
              <a:rPr lang="en-US" sz="2000" b="1" dirty="0" smtClean="0"/>
              <a:t> dolor de </a:t>
            </a:r>
            <a:r>
              <a:rPr lang="en-US" sz="2000" b="1" dirty="0" err="1" smtClean="0"/>
              <a:t>est</a:t>
            </a:r>
            <a:r>
              <a:rPr lang="en-US" sz="2000" b="1" dirty="0" err="1" smtClean="0">
                <a:latin typeface="Times New Roman"/>
                <a:cs typeface="Times New Roman"/>
              </a:rPr>
              <a:t>ómago</a:t>
            </a:r>
            <a:r>
              <a:rPr lang="en-US" sz="2000" b="1" dirty="0" smtClean="0">
                <a:latin typeface="Times New Roman"/>
                <a:cs typeface="Times New Roman"/>
              </a:rPr>
              <a:t>.</a:t>
            </a:r>
          </a:p>
          <a:p>
            <a:r>
              <a:rPr lang="en-US" sz="2200" dirty="0" smtClean="0">
                <a:latin typeface="Times New Roman"/>
                <a:cs typeface="Times New Roman"/>
              </a:rPr>
              <a:t>I have a stomach ache.</a:t>
            </a:r>
          </a:p>
          <a:p>
            <a:endParaRPr lang="en-US" dirty="0" smtClean="0">
              <a:latin typeface="Times New Roman"/>
              <a:cs typeface="Times New Roman"/>
            </a:endParaRPr>
          </a:p>
          <a:p>
            <a:r>
              <a:rPr lang="en-US" dirty="0" smtClean="0">
                <a:latin typeface="Times New Roman"/>
                <a:cs typeface="Times New Roman"/>
              </a:rPr>
              <a:t>_____________</a:t>
            </a:r>
          </a:p>
          <a:p>
            <a:endParaRPr lang="en-US" dirty="0" smtClean="0">
              <a:latin typeface="Times New Roman"/>
              <a:cs typeface="Times New Roman"/>
            </a:endParaRPr>
          </a:p>
          <a:p>
            <a:r>
              <a:rPr lang="en-US" sz="2000" b="1" dirty="0" smtClean="0">
                <a:latin typeface="Times New Roman"/>
                <a:cs typeface="Times New Roman"/>
              </a:rPr>
              <a:t>Me duele el </a:t>
            </a:r>
            <a:r>
              <a:rPr lang="en-US" sz="2000" b="1" dirty="0" err="1" smtClean="0">
                <a:latin typeface="Times New Roman"/>
                <a:cs typeface="Times New Roman"/>
              </a:rPr>
              <a:t>estómago</a:t>
            </a:r>
            <a:r>
              <a:rPr lang="en-US" sz="2000" b="1" dirty="0" smtClean="0">
                <a:latin typeface="Times New Roman"/>
                <a:cs typeface="Times New Roman"/>
              </a:rPr>
              <a:t>.</a:t>
            </a:r>
          </a:p>
          <a:p>
            <a:r>
              <a:rPr lang="en-US" sz="2200" dirty="0" smtClean="0">
                <a:latin typeface="Times New Roman"/>
                <a:cs typeface="Times New Roman"/>
              </a:rPr>
              <a:t>My stomach hurts.</a:t>
            </a:r>
            <a:endParaRPr lang="en-US" sz="22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088663" y="1752600"/>
            <a:ext cx="2947873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>
                <a:latin typeface="Times New Roman"/>
                <a:cs typeface="Times New Roman"/>
              </a:rPr>
              <a:t>¿Qué te pasa?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905000" cy="4343400"/>
          </a:xfrm>
        </p:spPr>
        <p:txBody>
          <a:bodyPr>
            <a:normAutofit lnSpcReduction="10000"/>
          </a:bodyPr>
          <a:lstStyle/>
          <a:p>
            <a:r>
              <a:rPr lang="en-US" sz="2000" b="1" dirty="0" err="1" smtClean="0"/>
              <a:t>Yo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tengo</a:t>
            </a:r>
            <a:r>
              <a:rPr lang="en-US" sz="2000" b="1" dirty="0" smtClean="0"/>
              <a:t> dolor de </a:t>
            </a:r>
            <a:r>
              <a:rPr lang="en-US" sz="2000" b="1" dirty="0" err="1" smtClean="0"/>
              <a:t>garganta</a:t>
            </a:r>
            <a:r>
              <a:rPr lang="en-US" sz="2000" b="1" dirty="0" smtClean="0"/>
              <a:t>.</a:t>
            </a:r>
          </a:p>
          <a:p>
            <a:r>
              <a:rPr lang="en-US" dirty="0" smtClean="0"/>
              <a:t>(I have a sore throat.)</a:t>
            </a:r>
          </a:p>
          <a:p>
            <a:endParaRPr lang="en-US" dirty="0" smtClean="0"/>
          </a:p>
          <a:p>
            <a:r>
              <a:rPr lang="en-US" dirty="0" smtClean="0"/>
              <a:t>_____________</a:t>
            </a:r>
          </a:p>
          <a:p>
            <a:endParaRPr lang="en-US" dirty="0" smtClean="0"/>
          </a:p>
          <a:p>
            <a:r>
              <a:rPr lang="en-US" sz="2000" b="1" dirty="0" smtClean="0"/>
              <a:t>Me duele la </a:t>
            </a:r>
            <a:r>
              <a:rPr lang="en-US" sz="2000" b="1" dirty="0" err="1" smtClean="0"/>
              <a:t>garganta</a:t>
            </a:r>
            <a:r>
              <a:rPr lang="en-US" sz="2000" b="1" dirty="0" smtClean="0"/>
              <a:t>.</a:t>
            </a:r>
          </a:p>
          <a:p>
            <a:r>
              <a:rPr lang="en-US" dirty="0" smtClean="0"/>
              <a:t>My throat hurts.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657600" y="1981200"/>
            <a:ext cx="4495800" cy="374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¡Práctica!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en-US" sz="4000" dirty="0" smtClean="0">
              <a:latin typeface="Times New Roman"/>
              <a:cs typeface="Times New Roman"/>
            </a:endParaRPr>
          </a:p>
          <a:p>
            <a:pPr algn="ctr">
              <a:buNone/>
            </a:pPr>
            <a:endParaRPr lang="en-US" sz="4000" dirty="0" smtClean="0">
              <a:latin typeface="Times New Roman"/>
              <a:cs typeface="Times New Roman"/>
            </a:endParaRPr>
          </a:p>
          <a:p>
            <a:pPr algn="ctr">
              <a:buNone/>
            </a:pPr>
            <a:r>
              <a:rPr lang="en-US" sz="4500" b="1" dirty="0" smtClean="0">
                <a:latin typeface="Times New Roman"/>
                <a:cs typeface="Times New Roman"/>
              </a:rPr>
              <a:t>¿Qué te duele?</a:t>
            </a:r>
            <a:endParaRPr lang="en-US" sz="45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Doler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When explaining that you have a pain, you have two options:</a:t>
            </a:r>
          </a:p>
          <a:p>
            <a:pPr>
              <a:buNone/>
            </a:pPr>
            <a:endParaRPr lang="en-US" dirty="0" smtClean="0"/>
          </a:p>
          <a:p>
            <a:pPr lvl="1"/>
            <a:r>
              <a:rPr lang="en-US" dirty="0" err="1" smtClean="0"/>
              <a:t>Tengo</a:t>
            </a:r>
            <a:r>
              <a:rPr lang="en-US" dirty="0" smtClean="0"/>
              <a:t> dolor</a:t>
            </a:r>
          </a:p>
          <a:p>
            <a:pPr lvl="2"/>
            <a:r>
              <a:rPr lang="en-US" dirty="0" smtClean="0"/>
              <a:t>I have a pain / ache</a:t>
            </a:r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Me duele</a:t>
            </a:r>
          </a:p>
          <a:p>
            <a:pPr lvl="2"/>
            <a:r>
              <a:rPr lang="en-US" dirty="0" smtClean="0"/>
              <a:t>My ____ hurts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Tener</a:t>
            </a:r>
            <a:r>
              <a:rPr lang="en-US" dirty="0" smtClean="0"/>
              <a:t> + dolor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To say you have a pain or an ache:</a:t>
            </a:r>
          </a:p>
          <a:p>
            <a:pPr lvl="1"/>
            <a:r>
              <a:rPr lang="en-US" dirty="0" err="1" smtClean="0"/>
              <a:t>Tener</a:t>
            </a:r>
            <a:r>
              <a:rPr lang="en-US" dirty="0" smtClean="0"/>
              <a:t> </a:t>
            </a:r>
            <a:r>
              <a:rPr lang="en-US" sz="2000" dirty="0" smtClean="0"/>
              <a:t>(conjugated) </a:t>
            </a:r>
            <a:r>
              <a:rPr lang="en-US" dirty="0" smtClean="0"/>
              <a:t>+ dolor de _________</a:t>
            </a:r>
          </a:p>
          <a:p>
            <a:pPr lvl="3"/>
            <a:r>
              <a:rPr lang="en-US" dirty="0" smtClean="0"/>
              <a:t>Dolor = a pain / ache / sore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Examples:</a:t>
            </a:r>
          </a:p>
          <a:p>
            <a:pPr lvl="2"/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dirty="0" err="1" smtClean="0"/>
              <a:t>tengo</a:t>
            </a:r>
            <a:r>
              <a:rPr lang="en-US" dirty="0" smtClean="0"/>
              <a:t> dolor de </a:t>
            </a:r>
            <a:r>
              <a:rPr lang="en-US" dirty="0" err="1" smtClean="0"/>
              <a:t>cabeza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I have a headache.</a:t>
            </a:r>
          </a:p>
          <a:p>
            <a:pPr lvl="2"/>
            <a:endParaRPr lang="en-US" dirty="0" smtClean="0"/>
          </a:p>
          <a:p>
            <a:pPr lvl="2"/>
            <a:r>
              <a:rPr lang="en-US" dirty="0" smtClean="0"/>
              <a:t>Ella </a:t>
            </a:r>
            <a:r>
              <a:rPr lang="en-US" dirty="0" err="1" smtClean="0"/>
              <a:t>tiene</a:t>
            </a:r>
            <a:r>
              <a:rPr lang="en-US" dirty="0" smtClean="0"/>
              <a:t> dolor de </a:t>
            </a:r>
            <a:r>
              <a:rPr lang="en-US" dirty="0" err="1" smtClean="0"/>
              <a:t>garganta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She has a sore throat.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Repaso</a:t>
            </a:r>
            <a:r>
              <a:rPr lang="en-US" dirty="0" smtClean="0"/>
              <a:t> de </a:t>
            </a:r>
            <a:r>
              <a:rPr lang="en-US" dirty="0" err="1" smtClean="0"/>
              <a:t>Tener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Conjugations of </a:t>
            </a:r>
            <a:r>
              <a:rPr lang="en-US" dirty="0" err="1" smtClean="0"/>
              <a:t>Tener</a:t>
            </a:r>
            <a:r>
              <a:rPr lang="en-US" dirty="0" smtClean="0"/>
              <a:t>: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err="1" smtClean="0"/>
              <a:t>Yo</a:t>
            </a:r>
            <a:r>
              <a:rPr lang="en-US" dirty="0" smtClean="0"/>
              <a:t> 	</a:t>
            </a:r>
            <a:r>
              <a:rPr lang="en-US" dirty="0" err="1" smtClean="0"/>
              <a:t>tengo</a:t>
            </a:r>
            <a:r>
              <a:rPr lang="en-US" dirty="0" smtClean="0"/>
              <a:t>			</a:t>
            </a:r>
            <a:r>
              <a:rPr lang="en-US" dirty="0" err="1" smtClean="0"/>
              <a:t>Nosotros</a:t>
            </a:r>
            <a:r>
              <a:rPr lang="en-US" dirty="0" smtClean="0"/>
              <a:t>	</a:t>
            </a:r>
            <a:r>
              <a:rPr lang="en-US" dirty="0" err="1" smtClean="0"/>
              <a:t>tenemos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err="1" smtClean="0">
                <a:latin typeface="+mj-lt"/>
              </a:rPr>
              <a:t>T</a:t>
            </a:r>
            <a:r>
              <a:rPr lang="en-US" dirty="0" err="1" smtClean="0">
                <a:latin typeface="+mj-lt"/>
                <a:cs typeface="Times New Roman"/>
              </a:rPr>
              <a:t>ú</a:t>
            </a:r>
            <a:r>
              <a:rPr lang="en-US" dirty="0" smtClean="0">
                <a:latin typeface="+mj-lt"/>
              </a:rPr>
              <a:t> 	</a:t>
            </a:r>
            <a:r>
              <a:rPr lang="en-US" dirty="0" err="1" smtClean="0">
                <a:latin typeface="+mj-lt"/>
              </a:rPr>
              <a:t>tienes</a:t>
            </a:r>
            <a:r>
              <a:rPr lang="en-US" dirty="0" smtClean="0">
                <a:latin typeface="+mj-lt"/>
              </a:rPr>
              <a:t>			</a:t>
            </a:r>
            <a:r>
              <a:rPr lang="en-US" dirty="0" err="1" smtClean="0">
                <a:latin typeface="+mj-lt"/>
              </a:rPr>
              <a:t>Vosotros</a:t>
            </a:r>
            <a:r>
              <a:rPr lang="en-US" dirty="0" smtClean="0">
                <a:latin typeface="+mj-lt"/>
              </a:rPr>
              <a:t>	</a:t>
            </a:r>
            <a:r>
              <a:rPr lang="en-US" dirty="0" err="1" smtClean="0">
                <a:latin typeface="+mj-lt"/>
              </a:rPr>
              <a:t>ten</a:t>
            </a:r>
            <a:r>
              <a:rPr lang="en-US" dirty="0" err="1" smtClean="0">
                <a:latin typeface="+mj-lt"/>
                <a:cs typeface="Times New Roman"/>
              </a:rPr>
              <a:t>é</a:t>
            </a:r>
            <a:r>
              <a:rPr lang="en-US" dirty="0" err="1" smtClean="0">
                <a:latin typeface="+mj-lt"/>
              </a:rPr>
              <a:t>is</a:t>
            </a:r>
            <a:endParaRPr lang="en-US" dirty="0" smtClean="0">
              <a:latin typeface="+mj-lt"/>
            </a:endParaRP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El					</a:t>
            </a:r>
            <a:r>
              <a:rPr lang="en-US" dirty="0" err="1" smtClean="0"/>
              <a:t>Ellos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Ella	</a:t>
            </a:r>
            <a:r>
              <a:rPr lang="en-US" dirty="0" err="1" smtClean="0"/>
              <a:t>tiene</a:t>
            </a:r>
            <a:r>
              <a:rPr lang="en-US" dirty="0" smtClean="0"/>
              <a:t>			</a:t>
            </a:r>
            <a:r>
              <a:rPr lang="en-US" dirty="0" err="1" smtClean="0"/>
              <a:t>Ellas</a:t>
            </a:r>
            <a:r>
              <a:rPr lang="en-US" dirty="0" smtClean="0"/>
              <a:t>		</a:t>
            </a:r>
            <a:r>
              <a:rPr lang="en-US" dirty="0" err="1" smtClean="0"/>
              <a:t>tienen</a:t>
            </a:r>
            <a:endParaRPr lang="en-US" dirty="0" smtClean="0"/>
          </a:p>
          <a:p>
            <a:pPr>
              <a:buNone/>
            </a:pPr>
            <a:r>
              <a:rPr lang="en-US" dirty="0" err="1" smtClean="0"/>
              <a:t>Usted</a:t>
            </a:r>
            <a:r>
              <a:rPr lang="en-US" dirty="0" smtClean="0"/>
              <a:t>				</a:t>
            </a:r>
            <a:r>
              <a:rPr lang="en-US" dirty="0" err="1" smtClean="0"/>
              <a:t>Ustedes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¡Práctica!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Tell me in Spanish:</a:t>
            </a:r>
          </a:p>
          <a:p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She has a stomach ache.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 have a headache.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We have a sore throat.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Indirect Object Pronouns + </a:t>
            </a:r>
            <a:r>
              <a:rPr lang="en-US" dirty="0" err="1" smtClean="0"/>
              <a:t>doler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To say a specific body part hurts, use the following:</a:t>
            </a:r>
          </a:p>
          <a:p>
            <a:pPr lvl="1"/>
            <a:r>
              <a:rPr lang="en-US" dirty="0" smtClean="0"/>
              <a:t>Indirect Object Pronoun + </a:t>
            </a:r>
            <a:r>
              <a:rPr lang="en-US" dirty="0" err="1" smtClean="0"/>
              <a:t>doler</a:t>
            </a:r>
            <a:r>
              <a:rPr lang="en-US" dirty="0" smtClean="0"/>
              <a:t> (verb)</a:t>
            </a:r>
          </a:p>
          <a:p>
            <a:pPr lvl="1"/>
            <a:r>
              <a:rPr lang="en-US" b="1" dirty="0" err="1" smtClean="0"/>
              <a:t>Doler</a:t>
            </a:r>
            <a:r>
              <a:rPr lang="en-US" b="1" dirty="0" smtClean="0"/>
              <a:t> is a verb like </a:t>
            </a:r>
            <a:r>
              <a:rPr lang="en-US" b="1" dirty="0" err="1" smtClean="0"/>
              <a:t>Gustar</a:t>
            </a:r>
            <a:endParaRPr lang="en-US" b="1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Indirect Object Pronouns: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		 (A mi) </a:t>
            </a:r>
            <a:r>
              <a:rPr lang="en-US" b="1" dirty="0" smtClean="0"/>
              <a:t>ME</a:t>
            </a:r>
            <a:r>
              <a:rPr lang="en-US" dirty="0" smtClean="0"/>
              <a:t>		(A nostros) </a:t>
            </a:r>
            <a:r>
              <a:rPr lang="en-US" b="1" dirty="0" smtClean="0"/>
              <a:t>NOS</a:t>
            </a:r>
          </a:p>
          <a:p>
            <a:pPr>
              <a:buNone/>
            </a:pPr>
            <a:r>
              <a:rPr lang="en-US" dirty="0" smtClean="0"/>
              <a:t>		  ( A </a:t>
            </a:r>
            <a:r>
              <a:rPr lang="en-US" dirty="0" err="1" smtClean="0"/>
              <a:t>ti</a:t>
            </a:r>
            <a:r>
              <a:rPr lang="en-US" dirty="0" smtClean="0"/>
              <a:t>) </a:t>
            </a:r>
            <a:r>
              <a:rPr lang="en-US" b="1" dirty="0" smtClean="0"/>
              <a:t>TE</a:t>
            </a:r>
            <a:r>
              <a:rPr lang="en-US" dirty="0" smtClean="0"/>
              <a:t>		(A </a:t>
            </a:r>
            <a:r>
              <a:rPr lang="en-US" dirty="0" err="1" smtClean="0"/>
              <a:t>vosotros</a:t>
            </a:r>
            <a:r>
              <a:rPr lang="en-US" dirty="0" smtClean="0"/>
              <a:t>) </a:t>
            </a:r>
            <a:r>
              <a:rPr lang="en-US" b="1" dirty="0" smtClean="0"/>
              <a:t>OS</a:t>
            </a:r>
          </a:p>
          <a:p>
            <a:pPr>
              <a:buNone/>
            </a:pPr>
            <a:r>
              <a:rPr lang="en-US" sz="2000" dirty="0" smtClean="0"/>
              <a:t>(A </a:t>
            </a:r>
            <a:r>
              <a:rPr lang="en-US" sz="2000" dirty="0" err="1" smtClean="0">
                <a:cs typeface="Times New Roman"/>
              </a:rPr>
              <a:t>él</a:t>
            </a:r>
            <a:r>
              <a:rPr lang="en-US" sz="2000" dirty="0" smtClean="0">
                <a:cs typeface="Times New Roman"/>
              </a:rPr>
              <a:t>, a </a:t>
            </a:r>
            <a:r>
              <a:rPr lang="en-US" sz="2000" dirty="0" err="1" smtClean="0">
                <a:cs typeface="Times New Roman"/>
              </a:rPr>
              <a:t>ella</a:t>
            </a:r>
            <a:r>
              <a:rPr lang="en-US" sz="2000" dirty="0" smtClean="0">
                <a:cs typeface="Times New Roman"/>
              </a:rPr>
              <a:t>, a Tito) </a:t>
            </a:r>
            <a:r>
              <a:rPr lang="en-US" b="1" dirty="0" smtClean="0"/>
              <a:t>LE</a:t>
            </a:r>
            <a:r>
              <a:rPr lang="en-US" dirty="0" smtClean="0"/>
              <a:t>		</a:t>
            </a:r>
            <a:r>
              <a:rPr lang="en-US" sz="2000" dirty="0" smtClean="0"/>
              <a:t>(A </a:t>
            </a:r>
            <a:r>
              <a:rPr lang="en-US" sz="2000" dirty="0" err="1" smtClean="0"/>
              <a:t>ellos</a:t>
            </a:r>
            <a:r>
              <a:rPr lang="en-US" sz="2000" dirty="0" smtClean="0"/>
              <a:t>, a </a:t>
            </a:r>
            <a:r>
              <a:rPr lang="en-US" sz="2000" dirty="0" err="1" smtClean="0"/>
              <a:t>ustedes</a:t>
            </a:r>
            <a:r>
              <a:rPr lang="en-US" sz="2000" dirty="0" smtClean="0"/>
              <a:t>) </a:t>
            </a:r>
            <a:r>
              <a:rPr lang="en-US" b="1" dirty="0" smtClean="0"/>
              <a:t>LES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Indirect Object Pronouns + </a:t>
            </a:r>
            <a:r>
              <a:rPr lang="en-US" dirty="0" err="1" smtClean="0"/>
              <a:t>doler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After you have picked the correct indirect object pronoun, you need the correct form of “</a:t>
            </a:r>
            <a:r>
              <a:rPr lang="en-US" dirty="0" err="1" smtClean="0"/>
              <a:t>doler</a:t>
            </a:r>
            <a:r>
              <a:rPr lang="en-US" dirty="0" smtClean="0"/>
              <a:t>”</a:t>
            </a:r>
          </a:p>
          <a:p>
            <a:endParaRPr lang="en-US" dirty="0" smtClean="0"/>
          </a:p>
          <a:p>
            <a:r>
              <a:rPr lang="en-US" dirty="0" err="1" smtClean="0"/>
              <a:t>Doler</a:t>
            </a:r>
            <a:r>
              <a:rPr lang="en-US" dirty="0" smtClean="0"/>
              <a:t> = to hurt</a:t>
            </a:r>
          </a:p>
          <a:p>
            <a:endParaRPr lang="en-US" dirty="0" smtClean="0"/>
          </a:p>
          <a:p>
            <a:r>
              <a:rPr lang="en-US" dirty="0" smtClean="0"/>
              <a:t>This is an o </a:t>
            </a:r>
            <a:r>
              <a:rPr lang="en-US" dirty="0" smtClean="0">
                <a:latin typeface="Times New Roman"/>
                <a:cs typeface="Times New Roman"/>
              </a:rPr>
              <a:t>→ </a:t>
            </a:r>
            <a:r>
              <a:rPr lang="en-US" dirty="0" err="1" smtClean="0">
                <a:latin typeface="Times New Roman"/>
                <a:cs typeface="Times New Roman"/>
              </a:rPr>
              <a:t>ue</a:t>
            </a:r>
            <a:r>
              <a:rPr lang="en-US" dirty="0" smtClean="0">
                <a:latin typeface="Times New Roman"/>
                <a:cs typeface="Times New Roman"/>
              </a:rPr>
              <a:t> verb</a:t>
            </a:r>
          </a:p>
          <a:p>
            <a:endParaRPr lang="en-US" dirty="0" smtClean="0">
              <a:latin typeface="Times New Roman"/>
              <a:cs typeface="Times New Roman"/>
            </a:endParaRPr>
          </a:p>
          <a:p>
            <a:r>
              <a:rPr lang="en-US" dirty="0" smtClean="0"/>
              <a:t>Only use 2 forms:</a:t>
            </a:r>
          </a:p>
          <a:p>
            <a:pPr lvl="1"/>
            <a:r>
              <a:rPr lang="en-US" dirty="0" smtClean="0">
                <a:latin typeface="Times New Roman"/>
                <a:cs typeface="Times New Roman"/>
              </a:rPr>
              <a:t>duele</a:t>
            </a:r>
          </a:p>
          <a:p>
            <a:pPr lvl="1"/>
            <a:r>
              <a:rPr lang="en-US" dirty="0" err="1" smtClean="0">
                <a:latin typeface="Times New Roman"/>
                <a:cs typeface="Times New Roman"/>
              </a:rPr>
              <a:t>duelen</a:t>
            </a:r>
            <a:endParaRPr lang="en-US" dirty="0" smtClean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Indirect Object Pronouns + </a:t>
            </a:r>
            <a:r>
              <a:rPr lang="en-US" dirty="0" err="1" smtClean="0"/>
              <a:t>doler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Duele vs. </a:t>
            </a:r>
            <a:r>
              <a:rPr lang="en-US" dirty="0" err="1" smtClean="0"/>
              <a:t>Duelen</a:t>
            </a:r>
            <a:endParaRPr lang="en-US" dirty="0" smtClean="0"/>
          </a:p>
          <a:p>
            <a:pPr lvl="1"/>
            <a:r>
              <a:rPr lang="en-US" dirty="0" smtClean="0"/>
              <a:t>Once again, singular or plural depends on what body part you are referring to.</a:t>
            </a:r>
          </a:p>
          <a:p>
            <a:pPr lvl="1"/>
            <a:r>
              <a:rPr lang="en-US" dirty="0" smtClean="0"/>
              <a:t>The body part is what is doing the action, it is HURTING you.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Examples:</a:t>
            </a:r>
          </a:p>
          <a:p>
            <a:pPr lvl="2"/>
            <a:r>
              <a:rPr lang="en-US" dirty="0" smtClean="0"/>
              <a:t>Las </a:t>
            </a:r>
            <a:r>
              <a:rPr lang="en-US" dirty="0" err="1" smtClean="0"/>
              <a:t>manos</a:t>
            </a:r>
            <a:r>
              <a:rPr lang="en-US" dirty="0" smtClean="0"/>
              <a:t> = </a:t>
            </a:r>
            <a:r>
              <a:rPr lang="en-US" dirty="0" err="1" smtClean="0"/>
              <a:t>duelen</a:t>
            </a:r>
            <a:endParaRPr lang="en-US" dirty="0" smtClean="0"/>
          </a:p>
          <a:p>
            <a:pPr lvl="2"/>
            <a:r>
              <a:rPr lang="en-US" dirty="0" smtClean="0"/>
              <a:t>La </a:t>
            </a:r>
            <a:r>
              <a:rPr lang="en-US" dirty="0" err="1" smtClean="0"/>
              <a:t>cabeza</a:t>
            </a:r>
            <a:r>
              <a:rPr lang="en-US" dirty="0" smtClean="0"/>
              <a:t> = duele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¡Práctica!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Tell me the correct form of “</a:t>
            </a:r>
            <a:r>
              <a:rPr lang="en-US" dirty="0" err="1" smtClean="0"/>
              <a:t>doler</a:t>
            </a:r>
            <a:r>
              <a:rPr lang="en-US" dirty="0" smtClean="0"/>
              <a:t>” for each:</a:t>
            </a:r>
          </a:p>
          <a:p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Los pies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El pie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La </a:t>
            </a:r>
            <a:r>
              <a:rPr lang="en-US" dirty="0" err="1" smtClean="0"/>
              <a:t>mano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La </a:t>
            </a:r>
            <a:r>
              <a:rPr lang="en-US" dirty="0" err="1" smtClean="0"/>
              <a:t>garganta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La </a:t>
            </a:r>
            <a:r>
              <a:rPr lang="en-US" dirty="0" err="1" smtClean="0"/>
              <a:t>cabeza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Los </a:t>
            </a:r>
            <a:r>
              <a:rPr lang="en-US" dirty="0" err="1" smtClean="0"/>
              <a:t>brazos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524</TotalTime>
  <Words>459</Words>
  <Application>Microsoft Office PowerPoint</Application>
  <PresentationFormat>On-screen Show (4:3)</PresentationFormat>
  <Paragraphs>124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Median</vt:lpstr>
      <vt:lpstr>Chapter 8 – Using Doler</vt:lpstr>
      <vt:lpstr>Doler</vt:lpstr>
      <vt:lpstr>Tener + dolor</vt:lpstr>
      <vt:lpstr>Repaso de Tener</vt:lpstr>
      <vt:lpstr>¡Práctica!</vt:lpstr>
      <vt:lpstr>Indirect Object Pronouns + doler</vt:lpstr>
      <vt:lpstr>Indirect Object Pronouns + doler</vt:lpstr>
      <vt:lpstr>Indirect Object Pronouns + doler</vt:lpstr>
      <vt:lpstr>¡Práctica!</vt:lpstr>
      <vt:lpstr>Indirect Object Pronouns + doler</vt:lpstr>
      <vt:lpstr>¡Práctica!</vt:lpstr>
      <vt:lpstr>¿Qué te pasa?</vt:lpstr>
      <vt:lpstr>¿Qué te pasa?</vt:lpstr>
      <vt:lpstr>¿Qué te pasa?</vt:lpstr>
      <vt:lpstr>¡Práctica!</vt:lpstr>
    </vt:vector>
  </TitlesOfParts>
  <Company>Rutherford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8 – Using Dolor</dc:title>
  <dc:creator> </dc:creator>
  <cp:lastModifiedBy>admin</cp:lastModifiedBy>
  <cp:revision>43</cp:revision>
  <dcterms:created xsi:type="dcterms:W3CDTF">2010-12-03T13:01:41Z</dcterms:created>
  <dcterms:modified xsi:type="dcterms:W3CDTF">2012-02-02T21:20:08Z</dcterms:modified>
</cp:coreProperties>
</file>